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7" r:id="rId3"/>
    <p:sldId id="268" r:id="rId4"/>
    <p:sldId id="277" r:id="rId5"/>
    <p:sldId id="259" r:id="rId6"/>
    <p:sldId id="264" r:id="rId7"/>
    <p:sldId id="262" r:id="rId8"/>
    <p:sldId id="263" r:id="rId9"/>
    <p:sldId id="261" r:id="rId10"/>
    <p:sldId id="278" r:id="rId11"/>
    <p:sldId id="279" r:id="rId12"/>
    <p:sldId id="280" r:id="rId13"/>
    <p:sldId id="281" r:id="rId14"/>
    <p:sldId id="282" r:id="rId15"/>
    <p:sldId id="271" r:id="rId16"/>
    <p:sldId id="272" r:id="rId17"/>
    <p:sldId id="276" r:id="rId18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36CD4-53D5-4DE0-B55A-306C84EDA345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ADDED-27E0-4985-80C5-AB77F112BC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79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0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54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6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8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92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1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9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1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0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48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0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8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4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0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74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9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07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FD3D50-D97B-4C4F-9818-79B6C2F5CDF9}" type="datetimeFigureOut">
              <a:rPr lang="sk-SK" smtClean="0"/>
              <a:t>06.12.2016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876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s.ubbcluj.ro/wp-content/uploads/makovecz-hallgatoi-osztondijprogram-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820192"/>
            <a:ext cx="10463129" cy="39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35713" y="4978400"/>
            <a:ext cx="11544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Kárpát-medencei Felsőoktatási Intézmények Együttműködési Keretprogramja</a:t>
            </a:r>
            <a:endParaRPr lang="sk-SK" sz="3200" b="1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61402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06700" y="558800"/>
            <a:ext cx="652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Széchenyi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István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Győr</a:t>
            </a:r>
            <a:endParaRPr lang="sk-SK" sz="3600" b="1" dirty="0"/>
          </a:p>
        </p:txBody>
      </p:sp>
      <p:pic>
        <p:nvPicPr>
          <p:cNvPr id="1026" name="Picture 2" descr="http://novoferm.hu/images/referenciak/szechenyi-istvan-egyetem/szie_kuls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637297"/>
            <a:ext cx="6300537" cy="4725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http://static3.architectforum.hu/files2012/n00/01/84/29/body/800-7t986p-utt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76">
            <a:off x="6151851" y="1990478"/>
            <a:ext cx="5590887" cy="3710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007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97100" y="622300"/>
            <a:ext cx="7831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ROMÁNIA</a:t>
            </a:r>
          </a:p>
          <a:p>
            <a:pPr algn="ctr"/>
            <a:r>
              <a:rPr lang="sk-SK" sz="3600" b="1" dirty="0" err="1" smtClean="0"/>
              <a:t>Kolozsvári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Protestáns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Teológiai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Intézet</a:t>
            </a:r>
            <a:endParaRPr lang="sk-SK" sz="3600" b="1" dirty="0"/>
          </a:p>
        </p:txBody>
      </p:sp>
      <p:pic>
        <p:nvPicPr>
          <p:cNvPr id="2050" name="Picture 2" descr="Výsledok vyh&amp;lcaron;adávania obrázkov pre dopyt kolozsvári protestáns teológiai intéz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610">
            <a:off x="7135481" y="2493334"/>
            <a:ext cx="4592560" cy="3444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445">
            <a:off x="3504144" y="3615949"/>
            <a:ext cx="4404421" cy="2897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4" descr="http://proteo.hu/sites/default/files/styles/thumb-ls/public/pictures/news/2016/KPTI-gr.jpg?itok=wY55co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8" y="2140128"/>
            <a:ext cx="4631434" cy="2466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534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111500" y="596900"/>
            <a:ext cx="5756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SZERBIA</a:t>
            </a:r>
          </a:p>
          <a:p>
            <a:pPr algn="ctr"/>
            <a:r>
              <a:rPr lang="sk-SK" sz="3600" b="1" dirty="0" err="1" smtClean="0"/>
              <a:t>Szabadkai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Műszaki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Főiskola</a:t>
            </a:r>
            <a:endParaRPr lang="sk-SK" sz="36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19">
            <a:off x="995361" y="2087025"/>
            <a:ext cx="9988340" cy="3911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617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451100" y="546100"/>
            <a:ext cx="7199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Újvidéki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/>
          </a:p>
          <a:p>
            <a:r>
              <a:rPr lang="sk-SK" sz="3600" b="1" dirty="0" err="1" smtClean="0"/>
              <a:t>Magyar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Tannyelvű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Tanítóképző</a:t>
            </a:r>
            <a:r>
              <a:rPr lang="sk-SK" sz="3600" b="1" dirty="0" smtClean="0"/>
              <a:t> Kar</a:t>
            </a:r>
            <a:endParaRPr lang="sk-SK" sz="3600" b="1" dirty="0"/>
          </a:p>
        </p:txBody>
      </p:sp>
      <p:pic>
        <p:nvPicPr>
          <p:cNvPr id="3074" name="Picture 2" descr="http://www.kulturput.rs/wp-content/uploads/2013/11/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883">
            <a:off x="4635670" y="2372521"/>
            <a:ext cx="7108938" cy="3687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4" descr="Výsledok vyh&amp;lcaron;adávania obrázkov pre dopyt újvidéki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686">
            <a:off x="544078" y="2444326"/>
            <a:ext cx="4823880" cy="321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72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60388" y="571500"/>
            <a:ext cx="8161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UKRAJNA</a:t>
            </a:r>
          </a:p>
          <a:p>
            <a:pPr algn="ctr"/>
            <a:r>
              <a:rPr lang="sk-SK" sz="3600" b="1" dirty="0" smtClean="0"/>
              <a:t>II. </a:t>
            </a:r>
            <a:r>
              <a:rPr lang="sk-SK" sz="3600" b="1" dirty="0" err="1"/>
              <a:t>R</a:t>
            </a:r>
            <a:r>
              <a:rPr lang="sk-SK" sz="3600" b="1" dirty="0" err="1" smtClean="0"/>
              <a:t>ákóczi</a:t>
            </a:r>
            <a:r>
              <a:rPr lang="sk-SK" sz="3600" b="1" dirty="0" smtClean="0"/>
              <a:t> </a:t>
            </a:r>
            <a:r>
              <a:rPr lang="sk-SK" sz="3600" b="1" dirty="0" err="1"/>
              <a:t>F</a:t>
            </a:r>
            <a:r>
              <a:rPr lang="sk-SK" sz="3600" b="1" dirty="0" err="1" smtClean="0"/>
              <a:t>erenc</a:t>
            </a:r>
            <a:r>
              <a:rPr lang="sk-SK" sz="3600" b="1" dirty="0" smtClean="0"/>
              <a:t> </a:t>
            </a:r>
          </a:p>
          <a:p>
            <a:pPr algn="ctr"/>
            <a:r>
              <a:rPr lang="sk-SK" sz="3600" b="1" dirty="0" err="1"/>
              <a:t>K</a:t>
            </a:r>
            <a:r>
              <a:rPr lang="sk-SK" sz="3600" b="1" dirty="0" err="1" smtClean="0"/>
              <a:t>árpátaljai</a:t>
            </a:r>
            <a:r>
              <a:rPr lang="sk-SK" sz="3600" b="1" dirty="0" smtClean="0"/>
              <a:t> </a:t>
            </a:r>
            <a:r>
              <a:rPr lang="sk-SK" sz="3600" b="1" dirty="0" err="1"/>
              <a:t>M</a:t>
            </a:r>
            <a:r>
              <a:rPr lang="sk-SK" sz="3600" b="1" dirty="0" err="1" smtClean="0"/>
              <a:t>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Főiskola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Beregszász</a:t>
            </a:r>
            <a:endParaRPr lang="sk-SK" sz="3600" b="1" dirty="0"/>
          </a:p>
        </p:txBody>
      </p:sp>
      <p:pic>
        <p:nvPicPr>
          <p:cNvPr id="4098" name="Picture 2" descr="http://www.karpatinfo.net/sites/default/files/styles/galleryformatter_slide/adaptive-image/public/kepgaleria/2016/ii-rakoczi-ferenc-karpataljai-magyar-foiskola-felhivasa/ii-rakoczi-ferenc-karpataljai-magyar-foiskola-felhivasa.jpg?itok=3o7bCZ7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64" y="2816114"/>
            <a:ext cx="7439652" cy="3325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2" descr="Výsledok vyh&amp;lcaron;adávania obrázkov pre dopyt ii. rákóczi ferenc kárpátaljai magyar f&amp;odblac;i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962">
            <a:off x="507999" y="2574814"/>
            <a:ext cx="4826000" cy="3622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http://kmf.uz.ua/hun114/images/stories/logofoiskolan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269376"/>
            <a:ext cx="1835916" cy="1419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987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0900" y="736600"/>
            <a:ext cx="104775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MOBILITÁS </a:t>
            </a:r>
            <a:r>
              <a:rPr lang="hu-HU" sz="3600" b="1" dirty="0"/>
              <a:t>ELŐTTI TEENDŐK</a:t>
            </a:r>
            <a:endParaRPr lang="sk-SK" sz="3600" dirty="0"/>
          </a:p>
          <a:p>
            <a:endParaRPr lang="hu-HU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hu-HU" sz="3600" b="1" dirty="0" smtClean="0"/>
              <a:t>Jelentkezőlap</a:t>
            </a:r>
            <a:r>
              <a:rPr lang="hu-HU" sz="3600" dirty="0" smtClean="0"/>
              <a:t> </a:t>
            </a:r>
            <a:r>
              <a:rPr lang="hu-HU" sz="3600" dirty="0"/>
              <a:t>benyújtása az eddigi tanulmányi eredmények kivonatával, önéletrajzzal és motivációs levéllel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Tervezett </a:t>
            </a:r>
            <a:r>
              <a:rPr lang="hu-HU" sz="3600" dirty="0"/>
              <a:t>mobilitási program összeállítása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b="1" dirty="0" smtClean="0"/>
              <a:t>Támogatási </a:t>
            </a:r>
            <a:r>
              <a:rPr lang="hu-HU" sz="3600" b="1" dirty="0"/>
              <a:t>szerződés </a:t>
            </a:r>
            <a:r>
              <a:rPr lang="hu-HU" sz="3600" dirty="0"/>
              <a:t>kiállítása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Kapcsolatfelvétel </a:t>
            </a:r>
            <a:r>
              <a:rPr lang="hu-HU" sz="3600" dirty="0"/>
              <a:t>a fogadó intézmény koordinátorával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Szállás </a:t>
            </a:r>
            <a:r>
              <a:rPr lang="hu-HU" sz="3600" dirty="0"/>
              <a:t>bebiztosítása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129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0900" y="685800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MOBILITÁS </a:t>
            </a:r>
            <a:r>
              <a:rPr lang="hu-HU" sz="3600" b="1" dirty="0"/>
              <a:t>ALATTI TEENDŐK</a:t>
            </a:r>
            <a:endParaRPr lang="sk-SK" sz="3600" dirty="0"/>
          </a:p>
          <a:p>
            <a:r>
              <a:rPr lang="hu-HU" sz="3600" dirty="0"/>
              <a:t>Bárminemű változás esetén értesíteni a küldő egyetem </a:t>
            </a:r>
            <a:r>
              <a:rPr lang="hu-HU" sz="3600" dirty="0" smtClean="0"/>
              <a:t>koordinátorát.</a:t>
            </a:r>
            <a:endParaRPr lang="sk-SK" sz="3600" dirty="0"/>
          </a:p>
          <a:p>
            <a:r>
              <a:rPr lang="hu-HU" sz="3600" dirty="0"/>
              <a:t> </a:t>
            </a:r>
            <a:endParaRPr lang="sk-SK" sz="3600" dirty="0"/>
          </a:p>
          <a:p>
            <a:endParaRPr lang="hu-HU" sz="3600" b="1" dirty="0" smtClean="0"/>
          </a:p>
          <a:p>
            <a:r>
              <a:rPr lang="hu-HU" sz="3600" b="1" dirty="0" smtClean="0"/>
              <a:t>MOBILITÁS </a:t>
            </a:r>
            <a:r>
              <a:rPr lang="hu-HU" sz="3600" b="1" dirty="0"/>
              <a:t>UTÁNI TEENDŐK</a:t>
            </a:r>
            <a:endParaRPr lang="sk-SK" sz="3600" dirty="0"/>
          </a:p>
          <a:p>
            <a:r>
              <a:rPr lang="hu-HU" sz="3600" dirty="0"/>
              <a:t>Felmutatni a SJE koordinátorának a fogadó intézményben elért eredmények tanulmányi átiratát, </a:t>
            </a:r>
            <a:r>
              <a:rPr lang="hu-HU" sz="3600" dirty="0" smtClean="0"/>
              <a:t>valamint az </a:t>
            </a:r>
            <a:r>
              <a:rPr lang="hu-HU" sz="3600" dirty="0"/>
              <a:t>igazolást a részképzés teljesítéséről. 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4312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274367" y="997620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/>
              <a:t>“</a:t>
            </a:r>
            <a:r>
              <a:rPr lang="hu-HU" sz="3600" b="1" i="1" dirty="0" smtClean="0"/>
              <a:t>Amikor elérjük céljainkat nem az a jutalom, amit kapunk, hanem az, amivé közben válunk…</a:t>
            </a:r>
            <a:r>
              <a:rPr lang="hu-HU" sz="3600" b="1" dirty="0" smtClean="0"/>
              <a:t>” </a:t>
            </a:r>
          </a:p>
          <a:p>
            <a:endParaRPr lang="hu-HU" sz="3600" b="1" dirty="0" smtClean="0"/>
          </a:p>
          <a:p>
            <a:pPr algn="ctr"/>
            <a:endParaRPr lang="hu-HU" sz="3600" dirty="0" smtClean="0"/>
          </a:p>
          <a:p>
            <a:pPr algn="ctr"/>
            <a:r>
              <a:rPr lang="hu-HU" sz="3600" dirty="0" smtClean="0"/>
              <a:t>MENJ, MERT A VILÁG A TIÉD-JELENTKEZZ HÁT BÁTRAN</a:t>
            </a:r>
            <a:r>
              <a:rPr lang="sk-SK" sz="3600" dirty="0" smtClean="0"/>
              <a:t>!</a:t>
            </a:r>
            <a:r>
              <a:rPr lang="hu-HU" sz="3600" dirty="0" smtClean="0"/>
              <a:t> </a:t>
            </a:r>
            <a:endParaRPr lang="hu-HU" sz="3600" dirty="0"/>
          </a:p>
        </p:txBody>
      </p:sp>
      <p:pic>
        <p:nvPicPr>
          <p:cNvPr id="3" name="Picture 3" descr="C:\Users\User\Desktop\faliujsagra\vi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354">
            <a:off x="929042" y="3719318"/>
            <a:ext cx="2193032" cy="1886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2" descr="C:\Users\User\Desktop\faliujsagra\sm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412">
            <a:off x="9258903" y="1211258"/>
            <a:ext cx="19050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712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&amp;lcaron;adávania obrázkov pre dopyt emberi er&amp;odblac;források minisztéri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58812"/>
            <a:ext cx="5048250" cy="34480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84200" y="4483100"/>
            <a:ext cx="10947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Az Emberi Erőforrások Minisztériuma által támogatott együttműködés </a:t>
            </a:r>
            <a:endParaRPr lang="hu-HU" sz="2800" b="1" dirty="0" smtClean="0"/>
          </a:p>
          <a:p>
            <a:pPr algn="ctr"/>
            <a:r>
              <a:rPr lang="hu-HU" sz="2800" b="1" dirty="0" smtClean="0"/>
              <a:t>felsőoktatási </a:t>
            </a:r>
            <a:r>
              <a:rPr lang="hu-HU" sz="2800" b="1" dirty="0"/>
              <a:t>tanulmányi célú </a:t>
            </a:r>
            <a:r>
              <a:rPr lang="hu-HU" sz="2800" b="1" dirty="0" smtClean="0"/>
              <a:t>hallgatói </a:t>
            </a:r>
            <a:r>
              <a:rPr lang="hu-HU" sz="2800" b="1" dirty="0"/>
              <a:t>mobilitások megvalósítására a 2016/2017 tanévre </a:t>
            </a:r>
            <a:endParaRPr lang="sk-SK" sz="2800" b="1" dirty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1913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38200" y="914400"/>
            <a:ext cx="10617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PÁLYÁZAT </a:t>
            </a:r>
            <a:r>
              <a:rPr lang="hu-HU" sz="3600" b="1" dirty="0"/>
              <a:t>MENETE:</a:t>
            </a:r>
            <a:r>
              <a:rPr lang="hu-HU" sz="3600" dirty="0"/>
              <a:t> </a:t>
            </a:r>
            <a:endParaRPr lang="sk-SK" sz="3600" dirty="0"/>
          </a:p>
          <a:p>
            <a:endParaRPr lang="hu-H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/>
              <a:t>folyamatos </a:t>
            </a:r>
            <a:r>
              <a:rPr lang="hu-HU" sz="3600" dirty="0"/>
              <a:t>hallgatói jogviszonyod van a </a:t>
            </a:r>
            <a:r>
              <a:rPr lang="hu-HU" sz="3600" dirty="0" err="1"/>
              <a:t>SJE-vel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/>
              <a:t>a</a:t>
            </a:r>
            <a:r>
              <a:rPr lang="hu-HU" sz="3600" dirty="0"/>
              <a:t> felsőoktatási tanulmányaid első évében is </a:t>
            </a:r>
            <a:r>
              <a:rPr lang="hu-HU" sz="3600" dirty="0" smtClean="0"/>
              <a:t>kiutazhatsz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/>
              <a:t>időtartam</a:t>
            </a:r>
            <a:r>
              <a:rPr lang="hu-HU" sz="3600" b="1" dirty="0"/>
              <a:t>: </a:t>
            </a:r>
            <a:r>
              <a:rPr lang="hu-HU" sz="3600" dirty="0" smtClean="0"/>
              <a:t>képzési </a:t>
            </a:r>
            <a:r>
              <a:rPr lang="hu-HU" sz="3600" dirty="0"/>
              <a:t>ciklusonként (alap, mester, doktori) </a:t>
            </a:r>
            <a:r>
              <a:rPr lang="hu-HU" sz="3600" dirty="0" smtClean="0"/>
              <a:t>1 - 5 </a:t>
            </a:r>
            <a:r>
              <a:rPr lang="hu-HU" sz="3600"/>
              <a:t>hónapos </a:t>
            </a:r>
            <a:r>
              <a:rPr lang="hu-HU" sz="3600" smtClean="0"/>
              <a:t>felsőoktatási részképzés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/>
              <a:t>az </a:t>
            </a:r>
            <a:r>
              <a:rPr lang="hu-HU" sz="3600" b="1" dirty="0"/>
              <a:t>ösztöndíj elemei: </a:t>
            </a:r>
            <a:r>
              <a:rPr lang="hu-HU" sz="3600" dirty="0"/>
              <a:t>alap ösztöndíjrész, kollégiumi ösztöndíjrész és utazási ösztöndíj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488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48614" y="2692400"/>
            <a:ext cx="6330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KIUTAZÁSI LEHETŐSÉGEK</a:t>
            </a:r>
          </a:p>
          <a:p>
            <a:pPr algn="ctr"/>
            <a:r>
              <a:rPr lang="sk-SK" sz="3600" b="1" dirty="0" smtClean="0"/>
              <a:t>MAGYARORSZÁG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24275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14400" y="679664"/>
            <a:ext cx="1050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err="1" smtClean="0"/>
              <a:t>Eötvös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Loránd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Budapest</a:t>
            </a:r>
            <a:endParaRPr lang="sk-SK" sz="3600" b="1" dirty="0"/>
          </a:p>
        </p:txBody>
      </p:sp>
      <p:pic>
        <p:nvPicPr>
          <p:cNvPr id="1026" name="Picture 2" descr="http://ttk.elte.hu/ttkenglish/images/imag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913">
            <a:off x="189176" y="1513836"/>
            <a:ext cx="9100248" cy="4177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http://www.budapest-foto.hu/Budapest%20kepek/ELTE_Muzeum%20korut%204-8_2005%20julius%2030_057_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661">
            <a:off x="6092884" y="2042188"/>
            <a:ext cx="5648368" cy="4236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376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01777" y="546100"/>
            <a:ext cx="7453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Zsigmond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Király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Budapest</a:t>
            </a:r>
            <a:endParaRPr lang="sk-SK" sz="3600" b="1" dirty="0"/>
          </a:p>
        </p:txBody>
      </p:sp>
      <p:pic>
        <p:nvPicPr>
          <p:cNvPr id="6148" name="Picture 4" descr="http://ekladata.com/LywmS_XYdiLf8rgBV4aBtqFFu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672290"/>
            <a:ext cx="6935835" cy="4600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0" name="Picture 6" descr="Výsledok vyh&amp;lcaron;adávania obrázkov pre dopyt zsigmond király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962">
            <a:off x="8507352" y="1838762"/>
            <a:ext cx="3095625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193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08300" y="635000"/>
            <a:ext cx="681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Eszterházy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Károly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Eger</a:t>
            </a:r>
            <a:endParaRPr lang="sk-SK" sz="3600" b="1" dirty="0"/>
          </a:p>
        </p:txBody>
      </p:sp>
      <p:pic>
        <p:nvPicPr>
          <p:cNvPr id="4098" name="Picture 2" descr="http://tovabbtanulas.info/upload/uni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766487"/>
            <a:ext cx="7200443" cy="4500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http://m.cdn.blog.hu/he/heveskozelet/image/04_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634">
            <a:off x="5549449" y="1946447"/>
            <a:ext cx="6289155" cy="3782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803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62400" y="635000"/>
            <a:ext cx="408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Debreceni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/>
          </a:p>
        </p:txBody>
      </p:sp>
      <p:pic>
        <p:nvPicPr>
          <p:cNvPr id="5122" name="Picture 2" descr="http://lingua.arts.unideb.hu/img/debrecenegye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702">
            <a:off x="472691" y="1569736"/>
            <a:ext cx="6702540" cy="4456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http://static.regon.hu/ci/2016/01/87491_orig_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8314">
            <a:off x="6719534" y="2628803"/>
            <a:ext cx="4718544" cy="3145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6" name="Picture 6" descr="http://palyazatok.org/wp-content/2010/01/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893" y="958165"/>
            <a:ext cx="2784934" cy="1392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968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89300" y="596900"/>
            <a:ext cx="5585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Szegedi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endParaRPr lang="sk-SK" sz="3600" b="1" dirty="0"/>
          </a:p>
        </p:txBody>
      </p:sp>
      <p:pic>
        <p:nvPicPr>
          <p:cNvPr id="3074" name="Picture 2" descr="http://www.u-szeged.hu/site/upload/2011/08/szembolteljes_kez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47999"/>
            <a:ext cx="7858803" cy="42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http://hirportal.sikerado.hu/images/kep/201204/foepu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381">
            <a:off x="6424845" y="2113298"/>
            <a:ext cx="5327043" cy="3996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5269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692</TotalTime>
  <Words>142</Words>
  <Application>Microsoft Office PowerPoint</Application>
  <PresentationFormat>Širokouhlá</PresentationFormat>
  <Paragraphs>43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Organický motív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kocsisg</dc:creator>
  <cp:lastModifiedBy>kinczera</cp:lastModifiedBy>
  <cp:revision>38</cp:revision>
  <cp:lastPrinted>2016-11-09T13:30:01Z</cp:lastPrinted>
  <dcterms:created xsi:type="dcterms:W3CDTF">2016-11-08T13:13:13Z</dcterms:created>
  <dcterms:modified xsi:type="dcterms:W3CDTF">2016-12-06T13:08:18Z</dcterms:modified>
</cp:coreProperties>
</file>